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3" r:id="rId4"/>
    <p:sldId id="258" r:id="rId5"/>
    <p:sldId id="257" r:id="rId6"/>
    <p:sldId id="262"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9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3/9/2024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3/9/2024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E1AE4-3D3D-3FCA-F1CE-49D8C22D51B5}"/>
              </a:ext>
            </a:extLst>
          </p:cNvPr>
          <p:cNvSpPr>
            <a:spLocks noGrp="1"/>
          </p:cNvSpPr>
          <p:nvPr>
            <p:ph type="ctrTitle"/>
          </p:nvPr>
        </p:nvSpPr>
        <p:spPr>
          <a:xfrm>
            <a:off x="0" y="2569029"/>
            <a:ext cx="8937170" cy="1719942"/>
          </a:xfrm>
        </p:spPr>
        <p:txBody>
          <a:bodyPr/>
          <a:lstStyle/>
          <a:p>
            <a:r>
              <a:rPr lang="en-US" sz="4800" b="1" dirty="0"/>
              <a:t>Licensing and Copyright Guidelines for Digital Assets</a:t>
            </a:r>
            <a:endParaRPr lang="en-TT" sz="4800" b="1" dirty="0"/>
          </a:p>
        </p:txBody>
      </p:sp>
      <p:sp>
        <p:nvSpPr>
          <p:cNvPr id="3" name="Subtitle 2">
            <a:extLst>
              <a:ext uri="{FF2B5EF4-FFF2-40B4-BE49-F238E27FC236}">
                <a16:creationId xmlns:a16="http://schemas.microsoft.com/office/drawing/2014/main" id="{9B89C71A-1593-9C8C-986A-085C83F82590}"/>
              </a:ext>
            </a:extLst>
          </p:cNvPr>
          <p:cNvSpPr>
            <a:spLocks noGrp="1"/>
          </p:cNvSpPr>
          <p:nvPr>
            <p:ph type="subTitle" idx="1"/>
          </p:nvPr>
        </p:nvSpPr>
        <p:spPr/>
        <p:txBody>
          <a:bodyPr/>
          <a:lstStyle/>
          <a:p>
            <a:r>
              <a:rPr lang="en-US" dirty="0"/>
              <a:t>CONNELL BYRON HUNTE</a:t>
            </a:r>
            <a:endParaRPr lang="en-TT" dirty="0"/>
          </a:p>
        </p:txBody>
      </p:sp>
    </p:spTree>
    <p:extLst>
      <p:ext uri="{BB962C8B-B14F-4D97-AF65-F5344CB8AC3E}">
        <p14:creationId xmlns:p14="http://schemas.microsoft.com/office/powerpoint/2010/main" val="1913952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C8DC-CE33-E3C9-90C1-3E6B578C4454}"/>
              </a:ext>
            </a:extLst>
          </p:cNvPr>
          <p:cNvSpPr>
            <a:spLocks noGrp="1"/>
          </p:cNvSpPr>
          <p:nvPr>
            <p:ph type="title"/>
          </p:nvPr>
        </p:nvSpPr>
        <p:spPr/>
        <p:txBody>
          <a:bodyPr>
            <a:normAutofit/>
          </a:bodyPr>
          <a:lstStyle/>
          <a:p>
            <a:r>
              <a:rPr lang="en-US" sz="4000" b="1" dirty="0"/>
              <a:t>What is Copyright</a:t>
            </a:r>
            <a:endParaRPr lang="en-TT" sz="4000" b="1" dirty="0"/>
          </a:p>
        </p:txBody>
      </p:sp>
      <p:sp>
        <p:nvSpPr>
          <p:cNvPr id="3" name="Content Placeholder 2">
            <a:extLst>
              <a:ext uri="{FF2B5EF4-FFF2-40B4-BE49-F238E27FC236}">
                <a16:creationId xmlns:a16="http://schemas.microsoft.com/office/drawing/2014/main" id="{BDE3FB1A-C5B3-1032-EA9E-DFD809B21BBD}"/>
              </a:ext>
            </a:extLst>
          </p:cNvPr>
          <p:cNvSpPr>
            <a:spLocks noGrp="1"/>
          </p:cNvSpPr>
          <p:nvPr>
            <p:ph idx="1"/>
          </p:nvPr>
        </p:nvSpPr>
        <p:spPr>
          <a:xfrm>
            <a:off x="538807" y="2456616"/>
            <a:ext cx="11293965" cy="3944184"/>
          </a:xfrm>
        </p:spPr>
        <p:txBody>
          <a:bodyPr>
            <a:noAutofit/>
          </a:bodyPr>
          <a:lstStyle/>
          <a:p>
            <a:r>
              <a:rPr lang="en-US" sz="2800" b="0" i="0" dirty="0">
                <a:solidFill>
                  <a:srgbClr val="000000"/>
                </a:solidFill>
                <a:effectLst/>
                <a:latin typeface="gill-sans-nova"/>
              </a:rPr>
              <a:t>A copyright can be considered a bundle of rights to a creative work, like a book, song, video, painting, photograph, speech, poem, or even a sermon.  </a:t>
            </a:r>
          </a:p>
          <a:p>
            <a:r>
              <a:rPr lang="en-US" sz="2800" b="0" i="0" dirty="0">
                <a:solidFill>
                  <a:srgbClr val="000000"/>
                </a:solidFill>
                <a:effectLst/>
                <a:latin typeface="gill-sans-nova"/>
              </a:rPr>
              <a:t>The rights include the right to reproduce, distribute, publicly perform, publicly display, and create a derivative of a creative work.  </a:t>
            </a:r>
          </a:p>
          <a:p>
            <a:r>
              <a:rPr lang="en-US" sz="2800" b="0" i="0" dirty="0">
                <a:solidFill>
                  <a:srgbClr val="000000"/>
                </a:solidFill>
                <a:effectLst/>
                <a:latin typeface="gill-sans-nova"/>
              </a:rPr>
              <a:t>It’s a valuable property that can be bought and sold, in whole or part, much like any other property.  Using a copyrighted work without permission is generally prohibited by almost all Jurisdictions.</a:t>
            </a:r>
          </a:p>
          <a:p>
            <a:r>
              <a:rPr lang="en-US" sz="2800" b="0" i="0" dirty="0">
                <a:solidFill>
                  <a:srgbClr val="000000"/>
                </a:solidFill>
                <a:effectLst/>
                <a:latin typeface="gill-sans-nova"/>
              </a:rPr>
              <a:t> The permission that is necessary to use a copyrighted work is also called a license.</a:t>
            </a:r>
            <a:endParaRPr lang="en-TT" sz="2800" dirty="0"/>
          </a:p>
        </p:txBody>
      </p:sp>
    </p:spTree>
    <p:extLst>
      <p:ext uri="{BB962C8B-B14F-4D97-AF65-F5344CB8AC3E}">
        <p14:creationId xmlns:p14="http://schemas.microsoft.com/office/powerpoint/2010/main" val="406379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18C74-5DE0-C96E-8624-CBB7EDC78B15}"/>
              </a:ext>
            </a:extLst>
          </p:cNvPr>
          <p:cNvSpPr>
            <a:spLocks noGrp="1"/>
          </p:cNvSpPr>
          <p:nvPr>
            <p:ph type="title"/>
          </p:nvPr>
        </p:nvSpPr>
        <p:spPr/>
        <p:txBody>
          <a:bodyPr>
            <a:normAutofit/>
          </a:bodyPr>
          <a:lstStyle/>
          <a:p>
            <a:r>
              <a:rPr lang="en-US" sz="5400" b="1" dirty="0"/>
              <a:t>Copyright vs Copyleft </a:t>
            </a:r>
            <a:endParaRPr lang="en-TT" sz="5400" b="1" dirty="0"/>
          </a:p>
        </p:txBody>
      </p:sp>
      <p:pic>
        <p:nvPicPr>
          <p:cNvPr id="3074" name="Picture 2" descr="Lecture: Copyright or Copyleft? – Photonic Moments">
            <a:extLst>
              <a:ext uri="{FF2B5EF4-FFF2-40B4-BE49-F238E27FC236}">
                <a16:creationId xmlns:a16="http://schemas.microsoft.com/office/drawing/2014/main" id="{72B684A6-1CE1-9B17-3DE8-8AE1E131DB3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321" y="2695754"/>
            <a:ext cx="5988301" cy="28559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BEEBB06-462E-C98D-39E1-2861D207E51C}"/>
              </a:ext>
            </a:extLst>
          </p:cNvPr>
          <p:cNvSpPr txBox="1"/>
          <p:nvPr/>
        </p:nvSpPr>
        <p:spPr>
          <a:xfrm>
            <a:off x="6879771" y="2558144"/>
            <a:ext cx="4506685" cy="3046988"/>
          </a:xfrm>
          <a:prstGeom prst="rect">
            <a:avLst/>
          </a:prstGeom>
          <a:noFill/>
        </p:spPr>
        <p:txBody>
          <a:bodyPr wrap="square">
            <a:spAutoFit/>
          </a:bodyPr>
          <a:lstStyle/>
          <a:p>
            <a:r>
              <a:rPr lang="en-US" sz="2400" b="1" i="0" dirty="0">
                <a:solidFill>
                  <a:srgbClr val="282829"/>
                </a:solidFill>
                <a:effectLst/>
                <a:latin typeface="-apple-system"/>
              </a:rPr>
              <a:t>Copyleft</a:t>
            </a:r>
            <a:r>
              <a:rPr lang="en-US" sz="2400" b="0" i="0" dirty="0">
                <a:solidFill>
                  <a:srgbClr val="282829"/>
                </a:solidFill>
                <a:effectLst/>
                <a:latin typeface="-apple-system"/>
              </a:rPr>
              <a:t> is an arrangement whereby software or artistic work may be used, modified, and distributed freely on condition that anything derived from it is bound by the same conditions of rights. Derived work also can be used freely by others.</a:t>
            </a:r>
            <a:endParaRPr lang="en-TT" sz="2400" dirty="0"/>
          </a:p>
        </p:txBody>
      </p:sp>
    </p:spTree>
    <p:extLst>
      <p:ext uri="{BB962C8B-B14F-4D97-AF65-F5344CB8AC3E}">
        <p14:creationId xmlns:p14="http://schemas.microsoft.com/office/powerpoint/2010/main" val="106080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9F106-B8BC-3853-758D-D3274C301D1E}"/>
              </a:ext>
            </a:extLst>
          </p:cNvPr>
          <p:cNvSpPr>
            <a:spLocks noGrp="1"/>
          </p:cNvSpPr>
          <p:nvPr>
            <p:ph type="title"/>
          </p:nvPr>
        </p:nvSpPr>
        <p:spPr>
          <a:xfrm>
            <a:off x="468009" y="696686"/>
            <a:ext cx="9613861" cy="1719943"/>
          </a:xfrm>
        </p:spPr>
        <p:txBody>
          <a:bodyPr>
            <a:noAutofit/>
          </a:bodyPr>
          <a:lstStyle/>
          <a:p>
            <a:r>
              <a:rPr lang="en-US" sz="4400" b="1" dirty="0"/>
              <a:t>Significance of Digital Asset Management</a:t>
            </a:r>
            <a:br>
              <a:rPr lang="en-US" sz="4400" dirty="0"/>
            </a:br>
            <a:endParaRPr lang="en-TT" sz="4400" dirty="0"/>
          </a:p>
        </p:txBody>
      </p:sp>
      <p:sp>
        <p:nvSpPr>
          <p:cNvPr id="3" name="Content Placeholder 2">
            <a:extLst>
              <a:ext uri="{FF2B5EF4-FFF2-40B4-BE49-F238E27FC236}">
                <a16:creationId xmlns:a16="http://schemas.microsoft.com/office/drawing/2014/main" id="{820D61EB-F131-140B-1870-3E62F0DED415}"/>
              </a:ext>
            </a:extLst>
          </p:cNvPr>
          <p:cNvSpPr>
            <a:spLocks noGrp="1"/>
          </p:cNvSpPr>
          <p:nvPr>
            <p:ph idx="1"/>
          </p:nvPr>
        </p:nvSpPr>
        <p:spPr>
          <a:xfrm>
            <a:off x="283033" y="2634343"/>
            <a:ext cx="11440958" cy="4103910"/>
          </a:xfrm>
        </p:spPr>
        <p:txBody>
          <a:bodyPr>
            <a:noAutofit/>
          </a:bodyPr>
          <a:lstStyle/>
          <a:p>
            <a:r>
              <a:rPr lang="en-US" sz="3200" dirty="0"/>
              <a:t>There </a:t>
            </a:r>
            <a:r>
              <a:rPr lang="en-US" sz="3200" b="1" dirty="0"/>
              <a:t>is </a:t>
            </a:r>
            <a:r>
              <a:rPr lang="en-US" sz="3200" dirty="0"/>
              <a:t>a role for digital assets in church communications</a:t>
            </a:r>
          </a:p>
          <a:p>
            <a:r>
              <a:rPr lang="en-US" sz="3200" b="1" dirty="0"/>
              <a:t>No one </a:t>
            </a:r>
            <a:r>
              <a:rPr lang="en-US" sz="3200" dirty="0"/>
              <a:t>goes into ministry intending to break the law, but there are laws your church must be aware of and adhere to.</a:t>
            </a:r>
          </a:p>
          <a:p>
            <a:r>
              <a:rPr lang="en-US" sz="3200" dirty="0"/>
              <a:t>Copyright law is written to </a:t>
            </a:r>
            <a:r>
              <a:rPr lang="en-US" sz="3200" b="1" dirty="0"/>
              <a:t>protect the intellectual property </a:t>
            </a:r>
            <a:r>
              <a:rPr lang="en-US" sz="3200" dirty="0"/>
              <a:t>of creators of music, literary, dramatic, or artistic works to ensure they are fairly compensated for their works.</a:t>
            </a:r>
          </a:p>
        </p:txBody>
      </p:sp>
    </p:spTree>
    <p:extLst>
      <p:ext uri="{BB962C8B-B14F-4D97-AF65-F5344CB8AC3E}">
        <p14:creationId xmlns:p14="http://schemas.microsoft.com/office/powerpoint/2010/main" val="1481578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56FE8-E602-A64C-D31F-5307BC1B2605}"/>
              </a:ext>
            </a:extLst>
          </p:cNvPr>
          <p:cNvSpPr>
            <a:spLocks noGrp="1"/>
          </p:cNvSpPr>
          <p:nvPr>
            <p:ph type="title"/>
          </p:nvPr>
        </p:nvSpPr>
        <p:spPr/>
        <p:txBody>
          <a:bodyPr>
            <a:normAutofit/>
          </a:bodyPr>
          <a:lstStyle/>
          <a:p>
            <a:r>
              <a:rPr lang="en-US" sz="4400" b="1" dirty="0"/>
              <a:t>Types of Digital Assets/Engagement</a:t>
            </a:r>
            <a:endParaRPr lang="en-TT" sz="4400" b="1" dirty="0"/>
          </a:p>
        </p:txBody>
      </p:sp>
      <p:sp>
        <p:nvSpPr>
          <p:cNvPr id="3" name="Content Placeholder 2">
            <a:extLst>
              <a:ext uri="{FF2B5EF4-FFF2-40B4-BE49-F238E27FC236}">
                <a16:creationId xmlns:a16="http://schemas.microsoft.com/office/drawing/2014/main" id="{B8433AFC-7CAE-BDBD-F087-38D8BCD3A412}"/>
              </a:ext>
            </a:extLst>
          </p:cNvPr>
          <p:cNvSpPr>
            <a:spLocks noGrp="1"/>
          </p:cNvSpPr>
          <p:nvPr>
            <p:ph idx="1"/>
          </p:nvPr>
        </p:nvSpPr>
        <p:spPr>
          <a:xfrm>
            <a:off x="435429" y="2166259"/>
            <a:ext cx="9858753" cy="4582885"/>
          </a:xfrm>
        </p:spPr>
        <p:txBody>
          <a:bodyPr>
            <a:normAutofit fontScale="85000" lnSpcReduction="10000"/>
          </a:bodyPr>
          <a:lstStyle/>
          <a:p>
            <a:pPr algn="l">
              <a:lnSpc>
                <a:spcPct val="110000"/>
              </a:lnSpc>
            </a:pPr>
            <a:r>
              <a:rPr lang="en-US" sz="3200" b="1" i="0" dirty="0">
                <a:effectLst/>
                <a:latin typeface="Roboto" panose="02000000000000000000" pitchFamily="2" charset="0"/>
              </a:rPr>
              <a:t>Playing Music</a:t>
            </a:r>
            <a:r>
              <a:rPr lang="en-US" sz="3200" b="0" i="0" dirty="0">
                <a:effectLst/>
                <a:latin typeface="Roboto" panose="02000000000000000000" pitchFamily="2" charset="0"/>
              </a:rPr>
              <a:t> – There are rules, regulations and guidance.</a:t>
            </a:r>
          </a:p>
          <a:p>
            <a:pPr algn="l">
              <a:lnSpc>
                <a:spcPct val="110000"/>
              </a:lnSpc>
            </a:pPr>
            <a:r>
              <a:rPr lang="en-US" sz="3200" b="1" i="0" dirty="0">
                <a:effectLst/>
                <a:latin typeface="Roboto" panose="02000000000000000000" pitchFamily="2" charset="0"/>
              </a:rPr>
              <a:t>Rehearsals</a:t>
            </a:r>
            <a:r>
              <a:rPr lang="en-US" sz="3200" b="0" i="0" dirty="0">
                <a:effectLst/>
                <a:latin typeface="Roboto" panose="02000000000000000000" pitchFamily="2" charset="0"/>
              </a:rPr>
              <a:t> – This is not allowed under copyright law.</a:t>
            </a:r>
          </a:p>
          <a:p>
            <a:pPr algn="l">
              <a:lnSpc>
                <a:spcPct val="110000"/>
              </a:lnSpc>
            </a:pPr>
            <a:r>
              <a:rPr lang="en-US" sz="3200" b="1" i="0" dirty="0">
                <a:effectLst/>
                <a:latin typeface="Roboto" panose="02000000000000000000" pitchFamily="2" charset="0"/>
              </a:rPr>
              <a:t>Distribution of lyrics and song sheets</a:t>
            </a:r>
            <a:r>
              <a:rPr lang="en-US" sz="3200" b="0" i="0" dirty="0">
                <a:effectLst/>
                <a:latin typeface="Roboto" panose="02000000000000000000" pitchFamily="2" charset="0"/>
              </a:rPr>
              <a:t> – You must get a license</a:t>
            </a:r>
          </a:p>
          <a:p>
            <a:pPr algn="l">
              <a:lnSpc>
                <a:spcPct val="110000"/>
              </a:lnSpc>
            </a:pPr>
            <a:r>
              <a:rPr lang="en-US" sz="3200" b="1" i="0" dirty="0">
                <a:effectLst/>
                <a:latin typeface="Roboto" panose="02000000000000000000" pitchFamily="2" charset="0"/>
              </a:rPr>
              <a:t>Playing Movies</a:t>
            </a:r>
            <a:r>
              <a:rPr lang="en-US" sz="3200" b="0" i="0" dirty="0">
                <a:effectLst/>
                <a:latin typeface="Roboto" panose="02000000000000000000" pitchFamily="2" charset="0"/>
              </a:rPr>
              <a:t> – This is not allowed. You need permission</a:t>
            </a:r>
          </a:p>
          <a:p>
            <a:pPr algn="l">
              <a:lnSpc>
                <a:spcPct val="110000"/>
              </a:lnSpc>
            </a:pPr>
            <a:r>
              <a:rPr lang="en-US" sz="3200" b="1" i="0" dirty="0">
                <a:effectLst/>
                <a:latin typeface="Roboto" panose="02000000000000000000" pitchFamily="2" charset="0"/>
              </a:rPr>
              <a:t>Images</a:t>
            </a:r>
            <a:r>
              <a:rPr lang="en-US" sz="3200" b="0" i="0" dirty="0">
                <a:effectLst/>
                <a:latin typeface="Roboto" panose="02000000000000000000" pitchFamily="2" charset="0"/>
              </a:rPr>
              <a:t> – Make sure you have the correct licenses.</a:t>
            </a:r>
          </a:p>
          <a:p>
            <a:pPr algn="l">
              <a:lnSpc>
                <a:spcPct val="110000"/>
              </a:lnSpc>
            </a:pPr>
            <a:r>
              <a:rPr lang="en-US" sz="3200" b="1" i="0" dirty="0">
                <a:effectLst/>
                <a:latin typeface="Roboto" panose="02000000000000000000" pitchFamily="2" charset="0"/>
              </a:rPr>
              <a:t>Streaming Services</a:t>
            </a:r>
            <a:r>
              <a:rPr lang="en-US" sz="3200" b="0" i="0" dirty="0">
                <a:effectLst/>
                <a:latin typeface="Roboto" panose="02000000000000000000" pitchFamily="2" charset="0"/>
              </a:rPr>
              <a:t> –Ensure appropriate licenses for any music, images, or other visual content used during that service.</a:t>
            </a:r>
          </a:p>
          <a:p>
            <a:endParaRPr lang="en-TT" dirty="0"/>
          </a:p>
        </p:txBody>
      </p:sp>
    </p:spTree>
    <p:extLst>
      <p:ext uri="{BB962C8B-B14F-4D97-AF65-F5344CB8AC3E}">
        <p14:creationId xmlns:p14="http://schemas.microsoft.com/office/powerpoint/2010/main" val="162438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4084-AEE8-1A85-AF93-5EBA42AA522D}"/>
              </a:ext>
            </a:extLst>
          </p:cNvPr>
          <p:cNvSpPr>
            <a:spLocks noGrp="1"/>
          </p:cNvSpPr>
          <p:nvPr>
            <p:ph type="title"/>
          </p:nvPr>
        </p:nvSpPr>
        <p:spPr/>
        <p:txBody>
          <a:bodyPr>
            <a:normAutofit/>
          </a:bodyPr>
          <a:lstStyle/>
          <a:p>
            <a:r>
              <a:rPr lang="en-US" sz="4000" b="1" dirty="0"/>
              <a:t>Consequences of Non-Compliance</a:t>
            </a:r>
            <a:endParaRPr lang="en-TT" sz="4000" b="1" dirty="0"/>
          </a:p>
        </p:txBody>
      </p:sp>
      <p:sp>
        <p:nvSpPr>
          <p:cNvPr id="3" name="Content Placeholder 2">
            <a:extLst>
              <a:ext uri="{FF2B5EF4-FFF2-40B4-BE49-F238E27FC236}">
                <a16:creationId xmlns:a16="http://schemas.microsoft.com/office/drawing/2014/main" id="{18BA86CC-2F9B-9E20-B914-BE0F0D874343}"/>
              </a:ext>
            </a:extLst>
          </p:cNvPr>
          <p:cNvSpPr>
            <a:spLocks noGrp="1"/>
          </p:cNvSpPr>
          <p:nvPr>
            <p:ph idx="1"/>
          </p:nvPr>
        </p:nvSpPr>
        <p:spPr>
          <a:xfrm>
            <a:off x="680321" y="2336873"/>
            <a:ext cx="9955022" cy="3767900"/>
          </a:xfrm>
        </p:spPr>
        <p:txBody>
          <a:bodyPr>
            <a:normAutofit fontScale="85000" lnSpcReduction="10000"/>
          </a:bodyPr>
          <a:lstStyle/>
          <a:p>
            <a:pPr>
              <a:lnSpc>
                <a:spcPct val="110000"/>
              </a:lnSpc>
            </a:pPr>
            <a:r>
              <a:rPr lang="en-US" sz="3200" dirty="0"/>
              <a:t>There are potential legal ramifications and ethical considerations associated with unauthorized use of copyrighted materials.</a:t>
            </a:r>
          </a:p>
          <a:p>
            <a:pPr>
              <a:lnSpc>
                <a:spcPct val="110000"/>
              </a:lnSpc>
            </a:pPr>
            <a:r>
              <a:rPr lang="en-US" sz="3200" dirty="0"/>
              <a:t>You can be issued a takedown notice</a:t>
            </a:r>
          </a:p>
          <a:p>
            <a:pPr>
              <a:lnSpc>
                <a:spcPct val="110000"/>
              </a:lnSpc>
            </a:pPr>
            <a:r>
              <a:rPr lang="en-US" sz="3200" dirty="0"/>
              <a:t>There can be </a:t>
            </a:r>
            <a:r>
              <a:rPr lang="en-TT" sz="3200" dirty="0"/>
              <a:t>civil and criminal penalties</a:t>
            </a:r>
            <a:r>
              <a:rPr lang="en-US" sz="3200" dirty="0"/>
              <a:t> applied</a:t>
            </a:r>
          </a:p>
          <a:p>
            <a:pPr>
              <a:lnSpc>
                <a:spcPct val="110000"/>
              </a:lnSpc>
            </a:pPr>
            <a:r>
              <a:rPr lang="en-US" sz="3200" dirty="0"/>
              <a:t>If a loss of trust occurs it’s hard to recover</a:t>
            </a:r>
          </a:p>
          <a:p>
            <a:pPr>
              <a:lnSpc>
                <a:spcPct val="110000"/>
              </a:lnSpc>
            </a:pPr>
            <a:r>
              <a:rPr lang="en-US" sz="3200" dirty="0"/>
              <a:t>Non-compliance can lead to embarrassment to the Church</a:t>
            </a:r>
          </a:p>
          <a:p>
            <a:endParaRPr lang="en-TT" dirty="0"/>
          </a:p>
        </p:txBody>
      </p:sp>
    </p:spTree>
    <p:extLst>
      <p:ext uri="{BB962C8B-B14F-4D97-AF65-F5344CB8AC3E}">
        <p14:creationId xmlns:p14="http://schemas.microsoft.com/office/powerpoint/2010/main" val="57824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6B9577-5A54-D63B-ADB9-3740BFB4AA39}"/>
              </a:ext>
            </a:extLst>
          </p:cNvPr>
          <p:cNvSpPr>
            <a:spLocks noGrp="1"/>
          </p:cNvSpPr>
          <p:nvPr>
            <p:ph idx="1"/>
          </p:nvPr>
        </p:nvSpPr>
        <p:spPr>
          <a:xfrm>
            <a:off x="680321" y="2336873"/>
            <a:ext cx="10183621" cy="4107470"/>
          </a:xfrm>
        </p:spPr>
        <p:txBody>
          <a:bodyPr>
            <a:noAutofit/>
          </a:bodyPr>
          <a:lstStyle/>
          <a:p>
            <a:pPr>
              <a:lnSpc>
                <a:spcPct val="100000"/>
              </a:lnSpc>
            </a:pPr>
            <a:r>
              <a:rPr lang="en-US" sz="2800" dirty="0"/>
              <a:t>Churches do not need a performance license to play/</a:t>
            </a:r>
            <a:r>
              <a:rPr lang="en-US" sz="2600" dirty="0"/>
              <a:t>perform</a:t>
            </a:r>
            <a:r>
              <a:rPr lang="en-US" sz="2800" dirty="0"/>
              <a:t> copyrighted music in the context of a church service.</a:t>
            </a:r>
          </a:p>
          <a:p>
            <a:pPr>
              <a:lnSpc>
                <a:spcPct val="100000"/>
              </a:lnSpc>
            </a:pPr>
            <a:r>
              <a:rPr lang="en-US" sz="2800" dirty="0"/>
              <a:t>Broadcasts and re-broadcasts require performance licensing.</a:t>
            </a:r>
          </a:p>
          <a:p>
            <a:pPr>
              <a:lnSpc>
                <a:spcPct val="100000"/>
              </a:lnSpc>
            </a:pPr>
            <a:r>
              <a:rPr lang="en-US" sz="2800" dirty="0"/>
              <a:t>Churches may use music outside of the service such as on-hold music, Vacation Bible School, graduations, retreats, etc. Be advised on licensing issues.</a:t>
            </a:r>
          </a:p>
          <a:p>
            <a:pPr>
              <a:lnSpc>
                <a:spcPct val="100000"/>
              </a:lnSpc>
            </a:pPr>
            <a:r>
              <a:rPr lang="en-US" sz="2800" dirty="0"/>
              <a:t>As much as possible ensure church leaders are familiar with digital asset management concepts.</a:t>
            </a:r>
            <a:endParaRPr lang="en-TT" sz="2800" dirty="0"/>
          </a:p>
        </p:txBody>
      </p:sp>
      <p:sp>
        <p:nvSpPr>
          <p:cNvPr id="4" name="Title 1">
            <a:extLst>
              <a:ext uri="{FF2B5EF4-FFF2-40B4-BE49-F238E27FC236}">
                <a16:creationId xmlns:a16="http://schemas.microsoft.com/office/drawing/2014/main" id="{53CD2A2F-1D4F-0373-B1B0-47A5E806051B}"/>
              </a:ext>
            </a:extLst>
          </p:cNvPr>
          <p:cNvSpPr txBox="1">
            <a:spLocks/>
          </p:cNvSpPr>
          <p:nvPr/>
        </p:nvSpPr>
        <p:spPr>
          <a:xfrm>
            <a:off x="680321" y="709685"/>
            <a:ext cx="9613861"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4400" b="1" dirty="0"/>
              <a:t>Copyright rules for churches</a:t>
            </a:r>
            <a:endParaRPr lang="en-TT" sz="4400" b="1" dirty="0"/>
          </a:p>
        </p:txBody>
      </p:sp>
    </p:spTree>
    <p:extLst>
      <p:ext uri="{BB962C8B-B14F-4D97-AF65-F5344CB8AC3E}">
        <p14:creationId xmlns:p14="http://schemas.microsoft.com/office/powerpoint/2010/main" val="2007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ED74C-C70F-AD20-5630-4793564F51AB}"/>
              </a:ext>
            </a:extLst>
          </p:cNvPr>
          <p:cNvSpPr>
            <a:spLocks noGrp="1"/>
          </p:cNvSpPr>
          <p:nvPr>
            <p:ph type="title"/>
          </p:nvPr>
        </p:nvSpPr>
        <p:spPr/>
        <p:txBody>
          <a:bodyPr/>
          <a:lstStyle/>
          <a:p>
            <a:r>
              <a:rPr lang="en-US" b="1" dirty="0"/>
              <a:t>Local Government Links</a:t>
            </a:r>
            <a:endParaRPr lang="en-TT" b="1" dirty="0"/>
          </a:p>
        </p:txBody>
      </p:sp>
      <p:sp>
        <p:nvSpPr>
          <p:cNvPr id="3" name="Content Placeholder 2">
            <a:extLst>
              <a:ext uri="{FF2B5EF4-FFF2-40B4-BE49-F238E27FC236}">
                <a16:creationId xmlns:a16="http://schemas.microsoft.com/office/drawing/2014/main" id="{900956CB-F401-65D8-4B1D-FFF7B6815B45}"/>
              </a:ext>
            </a:extLst>
          </p:cNvPr>
          <p:cNvSpPr>
            <a:spLocks noGrp="1"/>
          </p:cNvSpPr>
          <p:nvPr>
            <p:ph idx="1"/>
          </p:nvPr>
        </p:nvSpPr>
        <p:spPr>
          <a:xfrm>
            <a:off x="4942114" y="2336872"/>
            <a:ext cx="5352068" cy="4140127"/>
          </a:xfrm>
        </p:spPr>
        <p:txBody>
          <a:bodyPr>
            <a:normAutofit lnSpcReduction="10000"/>
          </a:bodyPr>
          <a:lstStyle/>
          <a:p>
            <a:pPr>
              <a:lnSpc>
                <a:spcPct val="120000"/>
              </a:lnSpc>
            </a:pPr>
            <a:r>
              <a:rPr lang="en-US" sz="3200" dirty="0"/>
              <a:t>https://tradeind.gov.tt/wp-content/uploads/2016/02/Copyright-Act-82.80.pdf</a:t>
            </a:r>
          </a:p>
          <a:p>
            <a:pPr>
              <a:lnSpc>
                <a:spcPct val="120000"/>
              </a:lnSpc>
            </a:pPr>
            <a:r>
              <a:rPr lang="en-US" sz="3200" dirty="0"/>
              <a:t>https://ipo.gov.tt/downloads/Copyright/Copyright_Brochure.pdf</a:t>
            </a:r>
            <a:endParaRPr lang="en-TT" sz="3200" dirty="0"/>
          </a:p>
          <a:p>
            <a:endParaRPr lang="en-TT" dirty="0"/>
          </a:p>
        </p:txBody>
      </p:sp>
      <p:pic>
        <p:nvPicPr>
          <p:cNvPr id="1026" name="Picture 2" descr="Lets Talk Copyright">
            <a:extLst>
              <a:ext uri="{FF2B5EF4-FFF2-40B4-BE49-F238E27FC236}">
                <a16:creationId xmlns:a16="http://schemas.microsoft.com/office/drawing/2014/main" id="{261FFF5F-07DF-F7A0-AFCA-7789D06646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792" y="2336872"/>
            <a:ext cx="4263143" cy="14731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opyrights Q&amp;A - INVESTIP - VIETNAM IP LAW FIRM">
            <a:extLst>
              <a:ext uri="{FF2B5EF4-FFF2-40B4-BE49-F238E27FC236}">
                <a16:creationId xmlns:a16="http://schemas.microsoft.com/office/drawing/2014/main" id="{E2DFF657-34D4-0939-140C-A3CA90EFCB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792" y="3873852"/>
            <a:ext cx="4226381" cy="269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62913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421</TotalTime>
  <Words>491</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-apple-system</vt:lpstr>
      <vt:lpstr>Arial</vt:lpstr>
      <vt:lpstr>gill-sans-nova</vt:lpstr>
      <vt:lpstr>Roboto</vt:lpstr>
      <vt:lpstr>Trebuchet MS</vt:lpstr>
      <vt:lpstr>Berlin</vt:lpstr>
      <vt:lpstr>Licensing and Copyright Guidelines for Digital Assets</vt:lpstr>
      <vt:lpstr>What is Copyright</vt:lpstr>
      <vt:lpstr>Copyright vs Copyleft </vt:lpstr>
      <vt:lpstr>Significance of Digital Asset Management </vt:lpstr>
      <vt:lpstr>Types of Digital Assets/Engagement</vt:lpstr>
      <vt:lpstr>Consequences of Non-Compliance</vt:lpstr>
      <vt:lpstr>PowerPoint Presentation</vt:lpstr>
      <vt:lpstr>Local Government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Licensing and Copyright Guidelines for Digital Assets</dc:title>
  <dc:creator>Connell Hunte</dc:creator>
  <cp:lastModifiedBy>Connell Hunte</cp:lastModifiedBy>
  <cp:revision>1</cp:revision>
  <dcterms:created xsi:type="dcterms:W3CDTF">2024-03-09T13:27:56Z</dcterms:created>
  <dcterms:modified xsi:type="dcterms:W3CDTF">2024-03-09T20:29:30Z</dcterms:modified>
</cp:coreProperties>
</file>